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F076-DC6D-424D-8E31-FC7EF65F2568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8AF4-4E75-4258-959C-91266F2247B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953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F076-DC6D-424D-8E31-FC7EF65F2568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8AF4-4E75-4258-959C-91266F224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35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F076-DC6D-424D-8E31-FC7EF65F2568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8AF4-4E75-4258-959C-91266F224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96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F076-DC6D-424D-8E31-FC7EF65F2568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8AF4-4E75-4258-959C-91266F224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92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F076-DC6D-424D-8E31-FC7EF65F2568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8AF4-4E75-4258-959C-91266F2247B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04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F076-DC6D-424D-8E31-FC7EF65F2568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8AF4-4E75-4258-959C-91266F224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72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F076-DC6D-424D-8E31-FC7EF65F2568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8AF4-4E75-4258-959C-91266F224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26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F076-DC6D-424D-8E31-FC7EF65F2568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8AF4-4E75-4258-959C-91266F224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48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F076-DC6D-424D-8E31-FC7EF65F2568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8AF4-4E75-4258-959C-91266F224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65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263F076-DC6D-424D-8E31-FC7EF65F2568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798AF4-4E75-4258-959C-91266F224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10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F076-DC6D-424D-8E31-FC7EF65F2568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8AF4-4E75-4258-959C-91266F224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27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263F076-DC6D-424D-8E31-FC7EF65F2568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8798AF4-4E75-4258-959C-91266F2247B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18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B%D0%BE%D0%B2%D0%BE" TargetMode="External"/><Relationship Id="rId13" Type="http://schemas.openxmlformats.org/officeDocument/2006/relationships/hyperlink" Target="https://ru.wikipedia.org/wiki/%D0%A2%D1%91%D1%80%D0%BD%D0%B5%D1%80,_%D0%A3%D0%B8%D0%BB%D1%8C%D1%8F%D0%BC" TargetMode="External"/><Relationship Id="rId3" Type="http://schemas.openxmlformats.org/officeDocument/2006/relationships/hyperlink" Target="https://ru.wikipedia.org/wiki/%D0%9E%D1%82%D1%80%D1%8B%D0%B2%D0%BE%D0%BA" TargetMode="External"/><Relationship Id="rId7" Type="http://schemas.openxmlformats.org/officeDocument/2006/relationships/hyperlink" Target="https://ru.wikipedia.org/wiki/%D0%97%D0%BD%D0%B0%D1%87%D0%B5%D0%BD%D0%B8%D0%B5" TargetMode="External"/><Relationship Id="rId12" Type="http://schemas.openxmlformats.org/officeDocument/2006/relationships/hyperlink" Target="https://ru.wikipedia.org/wiki/%D0%A1%D1%80%D0%B5%D0%B4%D0%B0_%D0%BE%D0%B1%D0%B8%D1%82%D0%B0%D0%BD%D0%B8%D1%8F" TargetMode="External"/><Relationship Id="rId2" Type="http://schemas.openxmlformats.org/officeDocument/2006/relationships/hyperlink" Target="https://ru.wikipedia.org/wiki/%D0%9B%D0%B0%D1%82%D0%B8%D0%BD%D1%81%D0%BA%D0%B8%D0%B9_%D1%8F%D0%B7%D1%8B%D0%BA" TargetMode="External"/><Relationship Id="rId16" Type="http://schemas.openxmlformats.org/officeDocument/2006/relationships/hyperlink" Target="https://ru.wikipedia.org/wiki/%D0%9F%D0%B0%D0%BC%D1%8F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0%BC%D1%8B%D1%81%D0%BB" TargetMode="External"/><Relationship Id="rId11" Type="http://schemas.openxmlformats.org/officeDocument/2006/relationships/hyperlink" Target="https://ru.wikipedia.org/wiki/%D0%A1%D0%B5%D0%BC%D0%B0%D0%BD%D1%82%D0%B8%D1%87%D0%B5%D1%81%D0%BA%D0%BE%D0%B5_%D0%BF%D0%BE%D0%BB%D0%B5" TargetMode="External"/><Relationship Id="rId5" Type="http://schemas.openxmlformats.org/officeDocument/2006/relationships/hyperlink" Target="https://ru.wikipedia.org/wiki/%D0%A2%D0%B5%D0%BA%D1%81%D1%82" TargetMode="External"/><Relationship Id="rId15" Type="http://schemas.openxmlformats.org/officeDocument/2006/relationships/hyperlink" Target="https://ru.wikipedia.org/wiki/%D0%9F%D1%80%D0%BE%D1%81%D1%82%D1%80%D0%B0%D0%BD%D1%81%D1%82%D0%B2%D0%BE_%D0%B8%D0%BC%D1%91%D0%BD" TargetMode="External"/><Relationship Id="rId10" Type="http://schemas.openxmlformats.org/officeDocument/2006/relationships/hyperlink" Target="https://ru.wikipedia.org/wiki/%D0%A3%D1%80%D0%BE%D0%B2%D0%B5%D0%BD%D1%8C_%D0%B0%D0%B1%D1%81%D1%82%D1%80%D0%B0%D0%BA%D1%86%D0%B8%D0%B8" TargetMode="External"/><Relationship Id="rId4" Type="http://schemas.openxmlformats.org/officeDocument/2006/relationships/hyperlink" Target="https://ru.wikipedia.org/wiki/%D0%A0%D0%B5%D1%87%D1%8C" TargetMode="External"/><Relationship Id="rId9" Type="http://schemas.openxmlformats.org/officeDocument/2006/relationships/hyperlink" Target="https://ru.wikipedia.org/wiki/%D0%9F%D1%80%D0%B5%D0%B4%D0%BB%D0%BE%D0%B6%D0%B5%D0%BD%D0%B8%D0%B5_(%D0%BB%D0%B8%D0%BD%D0%B3%D0%B2%D0%B8%D1%81%D1%82%D0%B8%D0%BA%D0%B0)" TargetMode="External"/><Relationship Id="rId14" Type="http://schemas.openxmlformats.org/officeDocument/2006/relationships/hyperlink" Target="https://ru.wikipedia.org/wiki/%D0%A1%D0%B8%D1%81%D1%82%D0%B5%D0%BC%D0%B0_%D0%BE%D1%82%D1%81%D1%87%D0%B5%D1%82%D0%B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00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1914" y="1106904"/>
            <a:ext cx="9663765" cy="3218207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600" b="1" spc="0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мастер-класса:</a:t>
            </a:r>
            <a:br>
              <a:rPr lang="ru-RU" sz="6600" b="1" spc="0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spc="0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«Знак: форма и содержание»</a:t>
            </a:r>
            <a:endParaRPr lang="ru-RU" sz="5400" b="1" spc="0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1915" y="4908884"/>
            <a:ext cx="9666535" cy="68973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85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859" y="352927"/>
            <a:ext cx="10058400" cy="566286"/>
          </a:xfrm>
        </p:spPr>
        <p:txBody>
          <a:bodyPr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spc="0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«Знаки в контексте»</a:t>
            </a:r>
            <a:endParaRPr lang="ru-RU" sz="5400" b="1" spc="0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009" y="1136672"/>
            <a:ext cx="11486147" cy="47796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err="1"/>
              <a:t>Конте́кст</a:t>
            </a:r>
            <a:r>
              <a:rPr lang="ru-RU" dirty="0"/>
              <a:t> (от </a:t>
            </a:r>
            <a:r>
              <a:rPr lang="ru-RU" dirty="0">
                <a:hlinkClick r:id="rId2" tooltip="Латинский язык"/>
              </a:rPr>
              <a:t>лат.</a:t>
            </a:r>
            <a:r>
              <a:rPr lang="ru-RU" dirty="0"/>
              <a:t> </a:t>
            </a:r>
            <a:r>
              <a:rPr lang="la-Latn" i="1" dirty="0"/>
              <a:t>contextus</a:t>
            </a:r>
            <a:r>
              <a:rPr lang="ru-RU" dirty="0"/>
              <a:t> — «соединение», «связь») — законченный </a:t>
            </a:r>
            <a:r>
              <a:rPr lang="ru-RU" dirty="0">
                <a:hlinkClick r:id="rId3" tooltip="Отрывок"/>
              </a:rPr>
              <a:t>отрывок</a:t>
            </a:r>
            <a:r>
              <a:rPr lang="ru-RU" dirty="0"/>
              <a:t> письменной или устной </a:t>
            </a:r>
            <a:r>
              <a:rPr lang="ru-RU" dirty="0">
                <a:hlinkClick r:id="rId4" tooltip="Речь"/>
              </a:rPr>
              <a:t>речи</a:t>
            </a:r>
            <a:r>
              <a:rPr lang="ru-RU" dirty="0"/>
              <a:t> (</a:t>
            </a:r>
            <a:r>
              <a:rPr lang="ru-RU" dirty="0">
                <a:hlinkClick r:id="rId5" tooltip="Текст"/>
              </a:rPr>
              <a:t>текста</a:t>
            </a:r>
            <a:r>
              <a:rPr lang="ru-RU" dirty="0"/>
              <a:t>), общий </a:t>
            </a:r>
            <a:r>
              <a:rPr lang="ru-RU" dirty="0">
                <a:hlinkClick r:id="rId6" tooltip="Смысл"/>
              </a:rPr>
              <a:t>смысл</a:t>
            </a:r>
            <a:r>
              <a:rPr lang="ru-RU" dirty="0"/>
              <a:t> которого позволяет уточнить </a:t>
            </a:r>
            <a:r>
              <a:rPr lang="ru-RU" dirty="0" smtClean="0">
                <a:hlinkClick r:id="rId7" tooltip="Значение"/>
              </a:rPr>
              <a:t>значение</a:t>
            </a:r>
            <a:r>
              <a:rPr lang="ru-RU" dirty="0" smtClean="0"/>
              <a:t> входящих </a:t>
            </a:r>
            <a:r>
              <a:rPr lang="ru-RU" dirty="0"/>
              <a:t>в него отдельных </a:t>
            </a:r>
            <a:r>
              <a:rPr lang="ru-RU" dirty="0">
                <a:hlinkClick r:id="rId8" tooltip="Слово"/>
              </a:rPr>
              <a:t>слов</a:t>
            </a:r>
            <a:r>
              <a:rPr lang="ru-RU" dirty="0"/>
              <a:t>, </a:t>
            </a:r>
            <a:r>
              <a:rPr lang="ru-RU" dirty="0">
                <a:hlinkClick r:id="rId9" tooltip="Предложение (лингвистика)"/>
              </a:rPr>
              <a:t>предложений</a:t>
            </a:r>
            <a:r>
              <a:rPr lang="ru-RU" dirty="0"/>
              <a:t>, и т. п. </a:t>
            </a:r>
            <a:r>
              <a:rPr lang="ru-RU" dirty="0" err="1"/>
              <a:t>Контекстуальность</a:t>
            </a:r>
            <a:r>
              <a:rPr lang="ru-RU" dirty="0"/>
              <a:t> (обусловленность </a:t>
            </a:r>
            <a:r>
              <a:rPr lang="ru-RU" i="1" dirty="0"/>
              <a:t>контекстом</a:t>
            </a:r>
            <a:r>
              <a:rPr lang="ru-RU" dirty="0"/>
              <a:t>) — это условие осмысленного употребления той или иной конкретной языковой единицы в речи (письменной или устной), с учётом её языкового окружения и ситуации речевого общения.</a:t>
            </a:r>
          </a:p>
          <a:p>
            <a:r>
              <a:rPr lang="ru-RU" dirty="0"/>
              <a:t>Говорить, опираясь на контекст, — значит придерживаться установившегося в разговоре </a:t>
            </a:r>
            <a:r>
              <a:rPr lang="ru-RU" dirty="0">
                <a:hlinkClick r:id="rId10" tooltip="Уровень абстракции"/>
              </a:rPr>
              <a:t>уровня абстракции</a:t>
            </a:r>
            <a:r>
              <a:rPr lang="ru-RU" dirty="0"/>
              <a:t> и использовать понятия заданного в нём </a:t>
            </a:r>
            <a:r>
              <a:rPr lang="ru-RU" dirty="0">
                <a:hlinkClick r:id="rId11" tooltip="Семантическое поле"/>
              </a:rPr>
              <a:t>семантического поля</a:t>
            </a:r>
            <a:r>
              <a:rPr lang="ru-RU" dirty="0"/>
              <a:t>. Потерять контекст в разговоре — это перестать понимать то, на что опирается собеседник, или интерпретировать его мысль в ином смысле, нежели тот, который подразумевает собеседник, исходя из заданного в разговоре семантического поля понятий.</a:t>
            </a:r>
          </a:p>
          <a:p>
            <a:r>
              <a:rPr lang="ru-RU" dirty="0"/>
              <a:t>В более широком </a:t>
            </a:r>
            <a:r>
              <a:rPr lang="ru-RU" dirty="0">
                <a:hlinkClick r:id="rId7" tooltip="Значение"/>
              </a:rPr>
              <a:t>значении</a:t>
            </a:r>
            <a:r>
              <a:rPr lang="ru-RU" dirty="0"/>
              <a:t> контекст — </a:t>
            </a:r>
            <a:r>
              <a:rPr lang="ru-RU" dirty="0">
                <a:hlinkClick r:id="rId12" tooltip="Среда обитания"/>
              </a:rPr>
              <a:t>среда</a:t>
            </a:r>
            <a:r>
              <a:rPr lang="ru-RU" dirty="0"/>
              <a:t>, в которой существует объект (например, «</a:t>
            </a:r>
            <a:r>
              <a:rPr lang="ru-RU" i="1" dirty="0"/>
              <a:t>в контексте эстетических представлений XIX века творчество </a:t>
            </a:r>
            <a:r>
              <a:rPr lang="ru-RU" i="1" dirty="0" err="1">
                <a:hlinkClick r:id="rId13" tooltip="Тёрнер, Уильям"/>
              </a:rPr>
              <a:t>Тёрнера</a:t>
            </a:r>
            <a:r>
              <a:rPr lang="ru-RU" i="1" dirty="0"/>
              <a:t> было новаторским»).</a:t>
            </a:r>
            <a:endParaRPr lang="ru-RU" dirty="0"/>
          </a:p>
          <a:p>
            <a:r>
              <a:rPr lang="ru-RU" dirty="0"/>
              <a:t>С формальной точки зрения контекст представляет собой определённую </a:t>
            </a:r>
            <a:r>
              <a:rPr lang="ru-RU" dirty="0">
                <a:hlinkClick r:id="rId14" tooltip="Система отсчета"/>
              </a:rPr>
              <a:t>систему отсчета</a:t>
            </a:r>
            <a:r>
              <a:rPr lang="ru-RU" dirty="0"/>
              <a:t>, </a:t>
            </a:r>
            <a:r>
              <a:rPr lang="ru-RU" dirty="0">
                <a:hlinkClick r:id="rId15" tooltip="Пространство имён"/>
              </a:rPr>
              <a:t>пространство имён</a:t>
            </a:r>
            <a:r>
              <a:rPr lang="ru-RU" dirty="0"/>
              <a:t>.</a:t>
            </a:r>
          </a:p>
          <a:p>
            <a:r>
              <a:rPr lang="ru-RU" dirty="0"/>
              <a:t>Любое событие, происходящее в жизни субъекта, интерпретируется исходя из контекста ситуации, отражённой в </a:t>
            </a:r>
            <a:r>
              <a:rPr lang="ru-RU" dirty="0">
                <a:hlinkClick r:id="rId16" tooltip="Память"/>
              </a:rPr>
              <a:t>памяти</a:t>
            </a:r>
            <a:r>
              <a:rPr lang="ru-RU" dirty="0"/>
              <a:t> субъекта.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9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endParaRPr lang="ru-RU" sz="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74" y="1922642"/>
            <a:ext cx="3935784" cy="393578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258" y="1897781"/>
            <a:ext cx="2693821" cy="396064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634" y="2533699"/>
            <a:ext cx="3798475" cy="268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714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b="1" spc="0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Николай Александрович Бернштейн</a:t>
            </a:r>
            <a:endParaRPr lang="ru-RU" b="1" spc="0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31" y="1737360"/>
            <a:ext cx="2945899" cy="4166135"/>
          </a:xfrm>
        </p:spPr>
      </p:pic>
      <p:sp>
        <p:nvSpPr>
          <p:cNvPr id="6" name="Овал 5"/>
          <p:cNvSpPr/>
          <p:nvPr/>
        </p:nvSpPr>
        <p:spPr>
          <a:xfrm>
            <a:off x="5065292" y="1761423"/>
            <a:ext cx="4114802" cy="110690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Обозначаемое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65292" y="5069305"/>
            <a:ext cx="4114802" cy="11871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Обозначающее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5918557" y="2761648"/>
            <a:ext cx="1" cy="23609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448479" y="2868328"/>
            <a:ext cx="0" cy="22009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978402" y="2902016"/>
            <a:ext cx="28210" cy="21672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7562828" y="2868328"/>
            <a:ext cx="9046" cy="22009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117305" y="2814988"/>
            <a:ext cx="3655" cy="23076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569408" y="2694455"/>
            <a:ext cx="383438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276152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1654" y="1735392"/>
            <a:ext cx="10058400" cy="145075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7200" b="1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7200" b="1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74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0417" y="691942"/>
            <a:ext cx="10058400" cy="1450757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spc="0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Знаки речи:</a:t>
            </a:r>
            <a:endParaRPr lang="ru-RU" sz="6000" b="1" spc="0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7205" y="2918061"/>
            <a:ext cx="18676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Звук. 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64949" y="3022514"/>
            <a:ext cx="17893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Буква</a:t>
            </a:r>
            <a:r>
              <a:rPr lang="ru-RU" sz="36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699270" y="3007125"/>
            <a:ext cx="228517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ru-RU" sz="42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Слово.</a:t>
            </a:r>
            <a:endParaRPr lang="ru-RU" sz="42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2858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647" y="3486285"/>
            <a:ext cx="3100353" cy="193226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647" y="713944"/>
            <a:ext cx="3048000" cy="20468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44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66672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4775" y="1825182"/>
            <a:ext cx="10058400" cy="694623"/>
          </a:xfrm>
        </p:spPr>
        <p:txBody>
          <a:bodyPr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b="1" spc="0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Жестовый язык.</a:t>
            </a:r>
            <a:endParaRPr lang="ru-RU" b="1" spc="0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793" y="2519805"/>
            <a:ext cx="8465374" cy="3063875"/>
          </a:xfrm>
        </p:spPr>
      </p:pic>
      <p:sp>
        <p:nvSpPr>
          <p:cNvPr id="5" name="TextBox 4"/>
          <p:cNvSpPr txBox="1"/>
          <p:nvPr/>
        </p:nvSpPr>
        <p:spPr>
          <a:xfrm>
            <a:off x="474035" y="461178"/>
            <a:ext cx="11304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можно ли по другому показать слова?</a:t>
            </a:r>
            <a:endParaRPr lang="ru-RU" sz="48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44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b="1" spc="0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цифр мы используем в нашей системе?</a:t>
            </a:r>
            <a:endParaRPr lang="ru-RU" b="1" spc="0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722" y="1989222"/>
            <a:ext cx="5149515" cy="3851108"/>
          </a:xfrm>
        </p:spPr>
      </p:pic>
    </p:spTree>
    <p:extLst>
      <p:ext uri="{BB962C8B-B14F-4D97-AF65-F5344CB8AC3E}">
        <p14:creationId xmlns:p14="http://schemas.microsoft.com/office/powerpoint/2010/main" val="143371675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" t="3954" r="2895" b="4540"/>
          <a:stretch/>
        </p:blipFill>
        <p:spPr>
          <a:xfrm>
            <a:off x="0" y="0"/>
            <a:ext cx="12224452" cy="6858000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590" y="3045717"/>
            <a:ext cx="5304297" cy="318257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345" y="2697841"/>
            <a:ext cx="3850105" cy="38329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87114" y="2283626"/>
            <a:ext cx="3757247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Римская система</a:t>
            </a:r>
            <a:endParaRPr lang="ru-RU" sz="36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18410" y="1909011"/>
            <a:ext cx="4401974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Шумерская система</a:t>
            </a:r>
          </a:p>
          <a:p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6651" y="680148"/>
            <a:ext cx="8562472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5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системы вы знаете?</a:t>
            </a:r>
            <a:endParaRPr lang="ru-RU" sz="54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39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7496" y="0"/>
            <a:ext cx="10058400" cy="935255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b="1" spc="0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Майя</a:t>
            </a:r>
            <a:endParaRPr lang="ru-RU" b="1" spc="0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84" y="1127760"/>
            <a:ext cx="4275938" cy="51772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305" y="1607436"/>
            <a:ext cx="4184383" cy="469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56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b="1" spc="0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 Семёнович Выготский</a:t>
            </a:r>
            <a:endParaRPr lang="ru-RU" b="1" spc="0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1" y="1865696"/>
            <a:ext cx="4093331" cy="3066047"/>
          </a:xfrm>
        </p:spPr>
      </p:pic>
      <p:sp>
        <p:nvSpPr>
          <p:cNvPr id="5" name="TextBox 4"/>
          <p:cNvSpPr txBox="1"/>
          <p:nvPr/>
        </p:nvSpPr>
        <p:spPr>
          <a:xfrm>
            <a:off x="4419633" y="1964357"/>
            <a:ext cx="7426624" cy="31126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32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«Осознание десятичной системы, т.е. обобщение, приводящее к пониманию её частного случая всякой вообще системы счисления приводит к возможности произвольного действия в этой и любой другой системе».</a:t>
            </a:r>
            <a:endParaRPr lang="ru-RU" sz="32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84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120</TotalTime>
  <Words>101</Words>
  <Application>Microsoft Office PowerPoint</Application>
  <PresentationFormat>Произвольный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Ретро</vt:lpstr>
      <vt:lpstr>Тема мастер-класса: «Знак: форма и содержание»</vt:lpstr>
      <vt:lpstr>Знаки речи:</vt:lpstr>
      <vt:lpstr>Презентация PowerPoint</vt:lpstr>
      <vt:lpstr>Презентация PowerPoint</vt:lpstr>
      <vt:lpstr>Жестовый язык.</vt:lpstr>
      <vt:lpstr>Сколько цифр мы используем в нашей системе?</vt:lpstr>
      <vt:lpstr>Презентация PowerPoint</vt:lpstr>
      <vt:lpstr>Система Майя</vt:lpstr>
      <vt:lpstr>Лев Семёнович Выготский</vt:lpstr>
      <vt:lpstr>«Знаки в контексте»</vt:lpstr>
      <vt:lpstr>03</vt:lpstr>
      <vt:lpstr>Николай Александрович Бернштейн</vt:lpstr>
      <vt:lpstr>Спасибо за внимание!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мастер-класса:</dc:title>
  <dc:creator>RePack by Diakov</dc:creator>
  <cp:lastModifiedBy>Саргылаана</cp:lastModifiedBy>
  <cp:revision>24</cp:revision>
  <dcterms:created xsi:type="dcterms:W3CDTF">2018-01-28T06:11:26Z</dcterms:created>
  <dcterms:modified xsi:type="dcterms:W3CDTF">2023-04-24T07:17:17Z</dcterms:modified>
</cp:coreProperties>
</file>