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6" r:id="rId2"/>
    <p:sldId id="285" r:id="rId3"/>
    <p:sldId id="270" r:id="rId4"/>
    <p:sldId id="277" r:id="rId5"/>
    <p:sldId id="281" r:id="rId6"/>
    <p:sldId id="278" r:id="rId7"/>
    <p:sldId id="279" r:id="rId8"/>
    <p:sldId id="282" r:id="rId9"/>
    <p:sldId id="280" r:id="rId10"/>
    <p:sldId id="284" r:id="rId11"/>
    <p:sldId id="27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dirty="0"/>
              <a:t>«Автоматизация звуков К, КЬ. </a:t>
            </a:r>
            <a:br>
              <a:rPr lang="ru-RU" dirty="0"/>
            </a:br>
            <a:r>
              <a:rPr lang="ru-RU" dirty="0"/>
              <a:t>Знакомство с буквой 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685032"/>
            <a:ext cx="4858880" cy="914400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solidFill>
                  <a:schemeClr val="tx2"/>
                </a:solidFill>
              </a:rPr>
              <a:t>Выполнила: Князева Алевтина Владимировна</a:t>
            </a:r>
          </a:p>
        </p:txBody>
      </p:sp>
      <p:pic>
        <p:nvPicPr>
          <p:cNvPr id="5" name="Picture 2" descr="C:\Users\Андрей\Downloads\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24447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55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83880" cy="6766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по развитию лексико-грамматической стороны речи.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052736"/>
            <a:ext cx="8183880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осень. Все стали собирать урожай на огороде. Один Незнайка стоит и смотрит на свои грядки: «Как ему собрать урожай?»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собирают овощи и говорят: «Я дергаю морковь, репку, лук, чеснок. Я копаю картофель. Я срезаю капусту. Я срываю помидоры, огурцы, горох, кабачки, тыкву, баклажаны».</a:t>
            </a:r>
          </a:p>
        </p:txBody>
      </p:sp>
      <p:pic>
        <p:nvPicPr>
          <p:cNvPr id="1026" name="Picture 2" descr="C:\Users\Андрей\Desktop\scree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691276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дрей\Desktop\img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5" r="26866"/>
          <a:stretch/>
        </p:blipFill>
        <p:spPr bwMode="auto">
          <a:xfrm>
            <a:off x="7524328" y="2276872"/>
            <a:ext cx="1107291" cy="179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1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728192"/>
          </a:xfrm>
        </p:spPr>
        <p:txBody>
          <a:bodyPr>
            <a:normAutofit/>
          </a:bodyPr>
          <a:lstStyle/>
          <a:p>
            <a:r>
              <a:rPr lang="ru-RU" dirty="0"/>
              <a:t>Итог занятия:</a:t>
            </a:r>
            <a:br>
              <a:rPr lang="ru-RU" dirty="0"/>
            </a:br>
            <a:r>
              <a:rPr lang="ru-RU" sz="2200" dirty="0"/>
              <a:t>С какими звуками познакомились?</a:t>
            </a:r>
            <a:br>
              <a:rPr lang="ru-RU" sz="2200" dirty="0"/>
            </a:br>
            <a:r>
              <a:rPr lang="ru-RU" sz="2200" dirty="0"/>
              <a:t>Дайте характеристику звукам</a:t>
            </a:r>
          </a:p>
        </p:txBody>
      </p:sp>
      <p:pic>
        <p:nvPicPr>
          <p:cNvPr id="3" name="Picture 4" descr="D: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380" y="2413141"/>
            <a:ext cx="5256584" cy="394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53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08720"/>
            <a:ext cx="8183880" cy="3024336"/>
          </a:xfrm>
        </p:spPr>
        <p:txBody>
          <a:bodyPr>
            <a:normAutofit/>
          </a:bodyPr>
          <a:lstStyle/>
          <a:p>
            <a:r>
              <a:rPr lang="ru-RU" dirty="0"/>
              <a:t>Использование литературы:</a:t>
            </a:r>
            <a:br>
              <a:rPr lang="ru-RU" dirty="0"/>
            </a:br>
            <a:br>
              <a:rPr lang="ru-RU" dirty="0"/>
            </a:br>
            <a:r>
              <a:rPr lang="ru-RU" sz="2200" dirty="0" err="1"/>
              <a:t>О.С.Гомзяк</a:t>
            </a:r>
            <a:r>
              <a:rPr lang="ru-RU" sz="2200" dirty="0"/>
              <a:t> «Говорим правильно в 6-7 лет» 1 период обучения в подготовительной </a:t>
            </a:r>
            <a:r>
              <a:rPr lang="ru-RU" sz="2200" dirty="0" err="1"/>
              <a:t>логогруппе</a:t>
            </a:r>
            <a:r>
              <a:rPr lang="ru-RU" sz="2200" dirty="0"/>
              <a:t>;</a:t>
            </a:r>
            <a:br>
              <a:rPr lang="ru-RU" sz="2200" dirty="0"/>
            </a:br>
            <a:br>
              <a:rPr lang="ru-RU" sz="2200" dirty="0"/>
            </a:br>
            <a:r>
              <a:rPr lang="ru-RU" sz="2200" dirty="0"/>
              <a:t>Использование картинок в сети интернет.</a:t>
            </a:r>
          </a:p>
        </p:txBody>
      </p:sp>
    </p:spTree>
    <p:extLst>
      <p:ext uri="{BB962C8B-B14F-4D97-AF65-F5344CB8AC3E}">
        <p14:creationId xmlns:p14="http://schemas.microsoft.com/office/powerpoint/2010/main" val="211819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4824536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коррекционно-образовательные: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ребенка давать акустико-артикуляционную характеристику звуков К, </a:t>
            </a:r>
            <a:r>
              <a:rPr lang="ru-RU" sz="2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Кь</a:t>
            </a: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 расширять словарь слов-глаголов;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коррекционно-развивающие: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звуковой анализ;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фонематические процессы;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внимание, память;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коррекционно-воспитательная: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воспитывать трудолюбие и уважение к труду других людей.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зеркала, наборы для составления схем, синие и зеленые фишки, картинки, в названии которых есть звуки К, </a:t>
            </a:r>
            <a:r>
              <a:rPr lang="ru-RU" sz="2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Кь</a:t>
            </a: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49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4099" name="Picture 2" descr="D:\РАБОТА дс1\дс1\Мои публикации выступления\февраль2019\AIQCliIvDF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" y="133024"/>
            <a:ext cx="4538663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5157788"/>
            <a:ext cx="1439862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5126038"/>
            <a:ext cx="1439863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D:\РАБОТА дс1\дс1\Мои публикации выступления\февраль2019\4oCKZR3TnT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00" y="133024"/>
            <a:ext cx="4573587" cy="647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7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звука</a:t>
            </a:r>
          </a:p>
        </p:txBody>
      </p:sp>
      <p:sp>
        <p:nvSpPr>
          <p:cNvPr id="3" name="Овал 2"/>
          <p:cNvSpPr/>
          <p:nvPr/>
        </p:nvSpPr>
        <p:spPr>
          <a:xfrm>
            <a:off x="685257" y="3943634"/>
            <a:ext cx="1224136" cy="12749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42895" y="3233352"/>
            <a:ext cx="2065209" cy="2211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571138" y="3943634"/>
            <a:ext cx="1447800" cy="1285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" name="Рисунок 2" descr="http://www.picshare.ru/uploads/140705/AzeL7Faqx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" y="-22454"/>
            <a:ext cx="1250271" cy="140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3" descr="http://cs627930.vk.me/v627930241/1393e/wXI9Kk1iD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23387"/>
            <a:ext cx="1159768" cy="124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41664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" y="6057885"/>
            <a:ext cx="1066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484" y="3501008"/>
            <a:ext cx="144145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Андрей\Downloads\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704" y="1016053"/>
            <a:ext cx="1880672" cy="212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Андрей\Downloads\hello_html_14520804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47" y="534911"/>
            <a:ext cx="246995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32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196752"/>
            <a:ext cx="5122912" cy="237626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Буква К — домик для звуков К,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 столбика стояли рядом, Вдруг один переломился,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к другому прислонился.</a:t>
            </a:r>
            <a:br>
              <a:rPr lang="ru-RU" b="0" dirty="0">
                <a:effectLst/>
              </a:rPr>
            </a:br>
            <a:endParaRPr lang="ru-RU" dirty="0"/>
          </a:p>
        </p:txBody>
      </p:sp>
      <p:pic>
        <p:nvPicPr>
          <p:cNvPr id="3" name="Picture 2" descr="C:\Users\Андрей\Downloads\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1" y="1196752"/>
            <a:ext cx="24447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28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Фонематический слух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На звук К надуваем щеки.</a:t>
            </a:r>
            <a:br>
              <a:rPr lang="ru-RU" b="1" dirty="0"/>
            </a:br>
            <a:r>
              <a:rPr lang="ru-RU" b="1" dirty="0"/>
              <a:t>На звук </a:t>
            </a:r>
            <a:r>
              <a:rPr lang="ru-RU" b="1" dirty="0" err="1"/>
              <a:t>Кь</a:t>
            </a:r>
            <a:r>
              <a:rPr lang="ru-RU" b="1" dirty="0"/>
              <a:t> втягиваем щеки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61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5949280"/>
            <a:ext cx="8183880" cy="908720"/>
          </a:xfrm>
        </p:spPr>
        <p:txBody>
          <a:bodyPr>
            <a:normAutofit fontScale="90000"/>
          </a:bodyPr>
          <a:lstStyle/>
          <a:p>
            <a:r>
              <a:rPr lang="ru-RU" dirty="0"/>
              <a:t>Звуковой анализ слогов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340768"/>
            <a:ext cx="8675656" cy="86409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8000" dirty="0">
                <a:solidFill>
                  <a:schemeClr val="tx1"/>
                </a:solidFill>
              </a:rPr>
              <a:t>А К       </a:t>
            </a:r>
            <a:r>
              <a:rPr lang="ru-RU" sz="8000" dirty="0" err="1">
                <a:solidFill>
                  <a:schemeClr val="tx1"/>
                </a:solidFill>
              </a:rPr>
              <a:t>К</a:t>
            </a:r>
            <a:r>
              <a:rPr lang="ru-RU" sz="8000" dirty="0">
                <a:solidFill>
                  <a:schemeClr val="tx1"/>
                </a:solidFill>
              </a:rPr>
              <a:t> А     К И    </a:t>
            </a:r>
            <a:r>
              <a:rPr lang="ru-RU" sz="8000" dirty="0" err="1">
                <a:solidFill>
                  <a:schemeClr val="tx1"/>
                </a:solidFill>
              </a:rPr>
              <a:t>И</a:t>
            </a:r>
            <a:r>
              <a:rPr lang="ru-RU" sz="8000" dirty="0">
                <a:solidFill>
                  <a:schemeClr val="tx1"/>
                </a:solidFill>
              </a:rPr>
              <a:t> К</a:t>
            </a:r>
          </a:p>
        </p:txBody>
      </p:sp>
      <p:sp>
        <p:nvSpPr>
          <p:cNvPr id="4" name="Овал 3"/>
          <p:cNvSpPr/>
          <p:nvPr/>
        </p:nvSpPr>
        <p:spPr>
          <a:xfrm>
            <a:off x="251520" y="2780928"/>
            <a:ext cx="864096" cy="712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2774072"/>
            <a:ext cx="864096" cy="712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26968" y="2727528"/>
            <a:ext cx="864096" cy="712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259632" y="2780928"/>
            <a:ext cx="792088" cy="70532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987824" y="2727528"/>
            <a:ext cx="720080" cy="712184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436096" y="2722896"/>
            <a:ext cx="776424" cy="700476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0" name="Овал 9"/>
          <p:cNvSpPr/>
          <p:nvPr/>
        </p:nvSpPr>
        <p:spPr>
          <a:xfrm>
            <a:off x="7524328" y="2797004"/>
            <a:ext cx="864096" cy="712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8388424" y="2750944"/>
            <a:ext cx="776424" cy="700476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2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1"/>
                </a:solidFill>
              </a:rPr>
              <a:t>Физкультминутка:</a:t>
            </a:r>
            <a:r>
              <a:rPr lang="ru-RU" b="1" dirty="0" err="1">
                <a:solidFill>
                  <a:schemeClr val="accent1"/>
                </a:solidFill>
              </a:rPr>
              <a:t>Капает</a:t>
            </a:r>
            <a:r>
              <a:rPr lang="ru-RU" b="1" dirty="0">
                <a:solidFill>
                  <a:schemeClr val="accent1"/>
                </a:solidFill>
              </a:rPr>
              <a:t> Дождик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772816"/>
            <a:ext cx="8183880" cy="4272292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Исходная позиция: стоя.</a:t>
            </a:r>
          </a:p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Шаги по счету. Далее шаги ускоряются.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Зонтик поскорей раскроем,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дождя себя укроем!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Руки поднимают вверх, изображают зонтик.</a:t>
            </a:r>
          </a:p>
          <a:p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3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981892"/>
          </a:xfrm>
        </p:spPr>
        <p:txBody>
          <a:bodyPr/>
          <a:lstStyle/>
          <a:p>
            <a:r>
              <a:rPr lang="ru-RU" dirty="0"/>
              <a:t>Игра «Живые слова»</a:t>
            </a:r>
            <a:br>
              <a:rPr lang="ru-RU" dirty="0"/>
            </a:br>
            <a:br>
              <a:rPr lang="ru-RU" dirty="0"/>
            </a:br>
            <a:r>
              <a:rPr lang="ru-RU" dirty="0"/>
              <a:t> </a:t>
            </a:r>
            <a:r>
              <a:rPr lang="ru-RU" sz="4000" b="1" dirty="0"/>
              <a:t>К  О  Т                 К  И  Т            </a:t>
            </a:r>
          </a:p>
        </p:txBody>
      </p:sp>
      <p:sp>
        <p:nvSpPr>
          <p:cNvPr id="4" name="Овал 3"/>
          <p:cNvSpPr/>
          <p:nvPr/>
        </p:nvSpPr>
        <p:spPr>
          <a:xfrm>
            <a:off x="503548" y="351238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91876" y="351238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97030" y="35198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00092" y="34465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20172" y="34728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33571" y="34465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9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</TotalTime>
  <Words>321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Verdana</vt:lpstr>
      <vt:lpstr>Wingdings 2</vt:lpstr>
      <vt:lpstr>Аспект</vt:lpstr>
      <vt:lpstr>«Автоматизация звуков К, КЬ.  Знакомство с буквой К»</vt:lpstr>
      <vt:lpstr>Цели: коррекционно-образовательные: научить ребенка давать акустико-артикуляционную характеристику звуков К, Кь; формировать и расширять словарь слов-глаголов; коррекционно-развивающие: развивать звуковой анализ; развивать фонематические процессы; развивать внимание, память; коррекционно-воспитательная: — воспитывать трудолюбие и уважение к труду других людей. Оборудование: зеркала, наборы для составления схем, синие и зеленые фишки, картинки, в названии которых есть звуки К, Кь.</vt:lpstr>
      <vt:lpstr>Презентация PowerPoint</vt:lpstr>
      <vt:lpstr>Характеристика звука</vt:lpstr>
      <vt:lpstr>Буква К — домик для звуков К, Кь. Два столбика стояли рядом, Вдруг один переломился, И к другому прислонился. </vt:lpstr>
      <vt:lpstr>Фонематический слух</vt:lpstr>
      <vt:lpstr>Звуковой анализ слогов    </vt:lpstr>
      <vt:lpstr>Физкультминутка:Капает Дождик</vt:lpstr>
      <vt:lpstr>Игра «Живые слова»   К  О  Т                 К  И  Т            </vt:lpstr>
      <vt:lpstr>Упражнения по развитию лексико-грамматической стороны речи.</vt:lpstr>
      <vt:lpstr>Итог занятия: С какими звуками познакомились? Дайте характеристику звукам</vt:lpstr>
      <vt:lpstr>Использование литературы:  О.С.Гомзяк «Говорим правильно в 6-7 лет» 1 период обучения в подготовительной логогруппе;  Использование картинок в сети интернет.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«Звук и буква П»</dc:title>
  <dc:creator>Андрей</dc:creator>
  <cp:lastModifiedBy>Алевтина</cp:lastModifiedBy>
  <cp:revision>25</cp:revision>
  <dcterms:created xsi:type="dcterms:W3CDTF">2018-10-23T08:01:40Z</dcterms:created>
  <dcterms:modified xsi:type="dcterms:W3CDTF">2023-09-08T03:45:56Z</dcterms:modified>
</cp:coreProperties>
</file>